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57" r:id="rId3"/>
    <p:sldId id="258" r:id="rId4"/>
    <p:sldId id="262" r:id="rId5"/>
    <p:sldId id="264" r:id="rId6"/>
    <p:sldId id="266"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44" d="100"/>
          <a:sy n="44" d="100"/>
        </p:scale>
        <p:origin x="72" y="6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1D31CB-CF44-4BCA-9108-7C3090ED1B9D}" type="datetimeFigureOut">
              <a:rPr lang="en-US" smtClean="0"/>
              <a:t>9/28/2020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0C464A-FF90-4BF5-938C-3531B3522EE2}" type="slidenum">
              <a:rPr lang="en-US" smtClean="0"/>
              <a:t>‹#›</a:t>
            </a:fld>
            <a:endParaRPr lang="en-US" dirty="0"/>
          </a:p>
        </p:txBody>
      </p:sp>
    </p:spTree>
    <p:extLst>
      <p:ext uri="{BB962C8B-B14F-4D97-AF65-F5344CB8AC3E}">
        <p14:creationId xmlns:p14="http://schemas.microsoft.com/office/powerpoint/2010/main" val="3732409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902711-CC58-4ABF-A104-77ED6E694DEF}" type="datetime1">
              <a:rPr lang="en-US" smtClean="0"/>
              <a:t>9/28/2020</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r>
              <a:rPr lang="en-US" dirty="0"/>
              <a:t>Prepared by: Hussam Al Tahan</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127D47-7DE0-49D5-B643-D60F1A016C02}" type="datetime1">
              <a:rPr lang="en-US" smtClean="0"/>
              <a:t>9/28/2020</a:t>
            </a:fld>
            <a:endParaRPr lang="en-US" dirty="0"/>
          </a:p>
        </p:txBody>
      </p:sp>
      <p:sp>
        <p:nvSpPr>
          <p:cNvPr id="5" name="Footer Placeholder 4"/>
          <p:cNvSpPr>
            <a:spLocks noGrp="1"/>
          </p:cNvSpPr>
          <p:nvPr>
            <p:ph type="ftr" sz="quarter" idx="11"/>
          </p:nvPr>
        </p:nvSpPr>
        <p:spPr/>
        <p:txBody>
          <a:bodyPr/>
          <a:lstStyle/>
          <a:p>
            <a:r>
              <a:rPr lang="en-US" dirty="0"/>
              <a:t>Prepared by: Hussam Al Tahan</a:t>
            </a:r>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390306-54E3-4A97-BD59-A15544E2ABF2}" type="datetime1">
              <a:rPr lang="en-US" smtClean="0"/>
              <a:t>9/28/2020</a:t>
            </a:fld>
            <a:endParaRPr lang="en-US" dirty="0"/>
          </a:p>
        </p:txBody>
      </p:sp>
      <p:sp>
        <p:nvSpPr>
          <p:cNvPr id="5" name="Footer Placeholder 4"/>
          <p:cNvSpPr>
            <a:spLocks noGrp="1"/>
          </p:cNvSpPr>
          <p:nvPr>
            <p:ph type="ftr" sz="quarter" idx="11"/>
          </p:nvPr>
        </p:nvSpPr>
        <p:spPr/>
        <p:txBody>
          <a:bodyPr/>
          <a:lstStyle/>
          <a:p>
            <a:r>
              <a:rPr lang="en-US" dirty="0"/>
              <a:t>Prepared by: Hussam Al Tahan</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DA2C4F-14A7-4C5C-88F0-18D54FB4DAC4}" type="datetime1">
              <a:rPr lang="en-US" smtClean="0"/>
              <a:t>9/28/2020</a:t>
            </a:fld>
            <a:endParaRPr lang="en-US" dirty="0"/>
          </a:p>
        </p:txBody>
      </p:sp>
      <p:sp>
        <p:nvSpPr>
          <p:cNvPr id="6" name="Footer Placeholder 5"/>
          <p:cNvSpPr>
            <a:spLocks noGrp="1"/>
          </p:cNvSpPr>
          <p:nvPr>
            <p:ph type="ftr" sz="quarter" idx="11"/>
          </p:nvPr>
        </p:nvSpPr>
        <p:spPr/>
        <p:txBody>
          <a:bodyPr/>
          <a:lstStyle/>
          <a:p>
            <a:r>
              <a:rPr lang="en-US" dirty="0"/>
              <a:t>Prepared by: Hussam Al Tahan</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1DBBEB-3ED0-4EB5-B5B3-816457627689}" type="datetime1">
              <a:rPr lang="en-US" smtClean="0"/>
              <a:t>9/28/2020</a:t>
            </a:fld>
            <a:endParaRPr lang="en-US" dirty="0"/>
          </a:p>
        </p:txBody>
      </p:sp>
      <p:sp>
        <p:nvSpPr>
          <p:cNvPr id="8" name="Footer Placeholder 7"/>
          <p:cNvSpPr>
            <a:spLocks noGrp="1"/>
          </p:cNvSpPr>
          <p:nvPr>
            <p:ph type="ftr" sz="quarter" idx="11"/>
          </p:nvPr>
        </p:nvSpPr>
        <p:spPr/>
        <p:txBody>
          <a:bodyPr/>
          <a:lstStyle/>
          <a:p>
            <a:r>
              <a:rPr lang="en-US" dirty="0"/>
              <a:t>Prepared by: Hussam Al Tahan</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4ECE3C-57CB-4233-BB04-7FB93E0BEF18}" type="datetime1">
              <a:rPr lang="en-US" smtClean="0"/>
              <a:t>9/28/2020</a:t>
            </a:fld>
            <a:endParaRPr lang="en-US" dirty="0"/>
          </a:p>
        </p:txBody>
      </p:sp>
      <p:sp>
        <p:nvSpPr>
          <p:cNvPr id="4" name="Footer Placeholder 3"/>
          <p:cNvSpPr>
            <a:spLocks noGrp="1"/>
          </p:cNvSpPr>
          <p:nvPr>
            <p:ph type="ftr" sz="quarter" idx="11"/>
          </p:nvPr>
        </p:nvSpPr>
        <p:spPr/>
        <p:txBody>
          <a:bodyPr/>
          <a:lstStyle/>
          <a:p>
            <a:r>
              <a:rPr lang="en-US" dirty="0"/>
              <a:t>Prepared by: Hussam Al Tahan</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F59F17-2E8E-42E6-906D-2B698980A6E1}" type="datetime1">
              <a:rPr lang="en-US" smtClean="0"/>
              <a:t>9/28/2020</a:t>
            </a:fld>
            <a:endParaRPr lang="en-US" dirty="0"/>
          </a:p>
        </p:txBody>
      </p:sp>
      <p:sp>
        <p:nvSpPr>
          <p:cNvPr id="3" name="Footer Placeholder 2"/>
          <p:cNvSpPr>
            <a:spLocks noGrp="1"/>
          </p:cNvSpPr>
          <p:nvPr>
            <p:ph type="ftr" sz="quarter" idx="11"/>
          </p:nvPr>
        </p:nvSpPr>
        <p:spPr/>
        <p:txBody>
          <a:bodyPr/>
          <a:lstStyle/>
          <a:p>
            <a:r>
              <a:rPr lang="en-US" dirty="0"/>
              <a:t>Prepared by: Hussam Al Tahan</a:t>
            </a:r>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E3E6D61-8877-4474-A197-048E542A4069}" type="datetime1">
              <a:rPr lang="en-US" smtClean="0"/>
              <a:t>9/28/2020</a:t>
            </a:fld>
            <a:endParaRPr lang="en-US" dirty="0"/>
          </a:p>
        </p:txBody>
      </p:sp>
      <p:sp>
        <p:nvSpPr>
          <p:cNvPr id="6" name="Footer Placeholder 5"/>
          <p:cNvSpPr>
            <a:spLocks noGrp="1"/>
          </p:cNvSpPr>
          <p:nvPr>
            <p:ph type="ftr" sz="quarter" idx="11"/>
          </p:nvPr>
        </p:nvSpPr>
        <p:spPr/>
        <p:txBody>
          <a:bodyPr/>
          <a:lstStyle/>
          <a:p>
            <a:r>
              <a:rPr lang="en-US" dirty="0"/>
              <a:t>Prepared by: Hussam Al Tahan</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B670DD1-F748-4AED-AE2B-C1F025ECDEA7}" type="datetime1">
              <a:rPr lang="en-US" smtClean="0"/>
              <a:t>9/28/2020</a:t>
            </a:fld>
            <a:endParaRPr lang="en-US" dirty="0"/>
          </a:p>
        </p:txBody>
      </p:sp>
      <p:sp>
        <p:nvSpPr>
          <p:cNvPr id="6" name="Footer Placeholder 5"/>
          <p:cNvSpPr>
            <a:spLocks noGrp="1"/>
          </p:cNvSpPr>
          <p:nvPr>
            <p:ph type="ftr" sz="quarter" idx="11"/>
          </p:nvPr>
        </p:nvSpPr>
        <p:spPr/>
        <p:txBody>
          <a:bodyPr/>
          <a:lstStyle/>
          <a:p>
            <a:r>
              <a:rPr lang="en-US" dirty="0"/>
              <a:t>Prepared by: Hussam Al Tahan</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7883B95-5656-4DA2-88CE-254C7D9300B1}" type="datetime1">
              <a:rPr lang="en-US" smtClean="0"/>
              <a:t>9/28/2020</a:t>
            </a:fld>
            <a:endParaRPr lang="en-US" dirty="0"/>
          </a:p>
        </p:txBody>
      </p:sp>
      <p:sp>
        <p:nvSpPr>
          <p:cNvPr id="6" name="Footer Placeholder 5"/>
          <p:cNvSpPr>
            <a:spLocks noGrp="1"/>
          </p:cNvSpPr>
          <p:nvPr>
            <p:ph type="ftr" sz="quarter" idx="11"/>
          </p:nvPr>
        </p:nvSpPr>
        <p:spPr/>
        <p:txBody>
          <a:bodyPr/>
          <a:lstStyle/>
          <a:p>
            <a:r>
              <a:rPr lang="en-US" dirty="0"/>
              <a:t>Prepared by: Hussam Al Tahan</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6188D84-D7C1-44C0-9553-7ED8827F2574}" type="datetime1">
              <a:rPr lang="en-US" smtClean="0"/>
              <a:t>9/28/2020</a:t>
            </a:fld>
            <a:endParaRPr lang="en-US" dirty="0"/>
          </a:p>
        </p:txBody>
      </p:sp>
      <p:sp>
        <p:nvSpPr>
          <p:cNvPr id="5" name="Footer Placeholder 4"/>
          <p:cNvSpPr>
            <a:spLocks noGrp="1"/>
          </p:cNvSpPr>
          <p:nvPr>
            <p:ph type="ftr" sz="quarter" idx="11"/>
          </p:nvPr>
        </p:nvSpPr>
        <p:spPr/>
        <p:txBody>
          <a:bodyPr/>
          <a:lstStyle/>
          <a:p>
            <a:r>
              <a:rPr lang="en-US" dirty="0"/>
              <a:t>Prepared by: Hussam Al Tahan</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E2C2DA5-B708-494D-BCF0-3EB167A19C51}" type="datetime1">
              <a:rPr lang="en-US" smtClean="0"/>
              <a:t>9/28/2020</a:t>
            </a:fld>
            <a:endParaRPr lang="en-US" dirty="0"/>
          </a:p>
        </p:txBody>
      </p:sp>
      <p:sp>
        <p:nvSpPr>
          <p:cNvPr id="5" name="Footer Placeholder 4"/>
          <p:cNvSpPr>
            <a:spLocks noGrp="1"/>
          </p:cNvSpPr>
          <p:nvPr>
            <p:ph type="ftr" sz="quarter" idx="11"/>
          </p:nvPr>
        </p:nvSpPr>
        <p:spPr/>
        <p:txBody>
          <a:bodyPr/>
          <a:lstStyle/>
          <a:p>
            <a:r>
              <a:rPr lang="en-US" dirty="0"/>
              <a:t>Prepared by: Hussam Al Tahan</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BD738A-D32F-49DD-B855-7725C40C21E7}" type="datetime1">
              <a:rPr lang="en-US" smtClean="0"/>
              <a:t>9/28/2020</a:t>
            </a:fld>
            <a:endParaRPr lang="en-US" dirty="0"/>
          </a:p>
        </p:txBody>
      </p:sp>
      <p:sp>
        <p:nvSpPr>
          <p:cNvPr id="5" name="Footer Placeholder 4"/>
          <p:cNvSpPr>
            <a:spLocks noGrp="1"/>
          </p:cNvSpPr>
          <p:nvPr>
            <p:ph type="ftr" sz="quarter" idx="11"/>
          </p:nvPr>
        </p:nvSpPr>
        <p:spPr/>
        <p:txBody>
          <a:bodyPr/>
          <a:lstStyle/>
          <a:p>
            <a:r>
              <a:rPr lang="en-US" dirty="0"/>
              <a:t>Prepared by: Hussam Al Tahan</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09F897E-E161-426F-8C88-6D9DC42ACF4C}" type="datetime1">
              <a:rPr lang="en-US" smtClean="0"/>
              <a:t>9/28/2020</a:t>
            </a:fld>
            <a:endParaRPr lang="en-US" dirty="0"/>
          </a:p>
        </p:txBody>
      </p:sp>
      <p:sp>
        <p:nvSpPr>
          <p:cNvPr id="5" name="Footer Placeholder 4"/>
          <p:cNvSpPr>
            <a:spLocks noGrp="1"/>
          </p:cNvSpPr>
          <p:nvPr>
            <p:ph type="ftr" sz="quarter" idx="11"/>
          </p:nvPr>
        </p:nvSpPr>
        <p:spPr/>
        <p:txBody>
          <a:bodyPr/>
          <a:lstStyle/>
          <a:p>
            <a:r>
              <a:rPr lang="en-US" dirty="0"/>
              <a:t>Prepared by: Hussam Al Tahan</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DCBA084-3797-4652-B4E6-B4AA2D7F1794}" type="datetime1">
              <a:rPr lang="en-US" smtClean="0"/>
              <a:t>9/28/2020</a:t>
            </a:fld>
            <a:endParaRPr lang="en-US" dirty="0"/>
          </a:p>
        </p:txBody>
      </p:sp>
      <p:sp>
        <p:nvSpPr>
          <p:cNvPr id="5" name="Footer Placeholder 4"/>
          <p:cNvSpPr>
            <a:spLocks noGrp="1"/>
          </p:cNvSpPr>
          <p:nvPr>
            <p:ph type="ftr" sz="quarter" idx="11"/>
          </p:nvPr>
        </p:nvSpPr>
        <p:spPr/>
        <p:txBody>
          <a:bodyPr/>
          <a:lstStyle/>
          <a:p>
            <a:r>
              <a:rPr lang="en-US" dirty="0"/>
              <a:t>Prepared by: Hussam Al Tahan</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D2E9FD-C1B5-4A40-B97F-313E308D1599}" type="datetime1">
              <a:rPr lang="en-US" smtClean="0"/>
              <a:t>9/28/2020</a:t>
            </a:fld>
            <a:endParaRPr lang="en-US" dirty="0"/>
          </a:p>
        </p:txBody>
      </p:sp>
      <p:sp>
        <p:nvSpPr>
          <p:cNvPr id="5" name="Footer Placeholder 4"/>
          <p:cNvSpPr>
            <a:spLocks noGrp="1"/>
          </p:cNvSpPr>
          <p:nvPr>
            <p:ph type="ftr" sz="quarter" idx="11"/>
          </p:nvPr>
        </p:nvSpPr>
        <p:spPr/>
        <p:txBody>
          <a:bodyPr/>
          <a:lstStyle/>
          <a:p>
            <a:r>
              <a:rPr lang="en-US" dirty="0"/>
              <a:t>Prepared by: Hussam Al Tahan</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EE33EB-F412-45AF-BF23-F474CC6DB6FD}" type="datetime1">
              <a:rPr lang="en-US" smtClean="0"/>
              <a:t>9/28/2020</a:t>
            </a:fld>
            <a:endParaRPr lang="en-US" dirty="0"/>
          </a:p>
        </p:txBody>
      </p:sp>
      <p:sp>
        <p:nvSpPr>
          <p:cNvPr id="5" name="Footer Placeholder 4"/>
          <p:cNvSpPr>
            <a:spLocks noGrp="1"/>
          </p:cNvSpPr>
          <p:nvPr>
            <p:ph type="ftr" sz="quarter" idx="11"/>
          </p:nvPr>
        </p:nvSpPr>
        <p:spPr/>
        <p:txBody>
          <a:bodyPr/>
          <a:lstStyle/>
          <a:p>
            <a:r>
              <a:rPr lang="en-US" dirty="0"/>
              <a:t>Prepared by: Hussam Al Tahan</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56C5EB8-89F3-4952-9A28-EF7065768D14}" type="datetime1">
              <a:rPr lang="en-US" smtClean="0"/>
              <a:t>9/28/2020</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dirty="0"/>
              <a:t>Prepared by: Hussam Al Tahan</a:t>
            </a: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sldNum="0" hd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F08599-3FED-4288-A20D-E7BCAC3B8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grass, outdoor, small&#10;&#10;Description generated with very high confidence">
            <a:extLst>
              <a:ext uri="{FF2B5EF4-FFF2-40B4-BE49-F238E27FC236}">
                <a16:creationId xmlns:a16="http://schemas.microsoft.com/office/drawing/2014/main" id="{126130A6-2F82-4A98-87A3-1586967EA9ED}"/>
              </a:ext>
            </a:extLst>
          </p:cNvPr>
          <p:cNvPicPr>
            <a:picLocks noChangeAspect="1"/>
          </p:cNvPicPr>
          <p:nvPr/>
        </p:nvPicPr>
        <p:blipFill rotWithShape="1">
          <a:blip r:embed="rId3"/>
          <a:srcRect t="5716" r="9091" b="3375"/>
          <a:stretch/>
        </p:blipFill>
        <p:spPr>
          <a:xfrm>
            <a:off x="20" y="10"/>
            <a:ext cx="12191980" cy="6857990"/>
          </a:xfrm>
          <a:prstGeom prst="rect">
            <a:avLst/>
          </a:prstGeom>
        </p:spPr>
      </p:pic>
      <p:sp>
        <p:nvSpPr>
          <p:cNvPr id="12" name="Freeform 13">
            <a:extLst>
              <a:ext uri="{FF2B5EF4-FFF2-40B4-BE49-F238E27FC236}">
                <a16:creationId xmlns:a16="http://schemas.microsoft.com/office/drawing/2014/main" id="{C884A6B2-90E9-4BDB-8503-71AC02D39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933" y="-16933"/>
            <a:ext cx="7340600" cy="6883400"/>
          </a:xfrm>
          <a:custGeom>
            <a:avLst/>
            <a:gdLst>
              <a:gd name="connsiteX0" fmla="*/ 5427133 w 7340600"/>
              <a:gd name="connsiteY0" fmla="*/ 8466 h 6883400"/>
              <a:gd name="connsiteX1" fmla="*/ 4783666 w 7340600"/>
              <a:gd name="connsiteY1" fmla="*/ 2573866 h 6883400"/>
              <a:gd name="connsiteX2" fmla="*/ 7340600 w 7340600"/>
              <a:gd name="connsiteY2" fmla="*/ 6874933 h 6883400"/>
              <a:gd name="connsiteX3" fmla="*/ 0 w 7340600"/>
              <a:gd name="connsiteY3" fmla="*/ 6883400 h 6883400"/>
              <a:gd name="connsiteX4" fmla="*/ 8466 w 7340600"/>
              <a:gd name="connsiteY4" fmla="*/ 0 h 6883400"/>
              <a:gd name="connsiteX5" fmla="*/ 5427133 w 7340600"/>
              <a:gd name="connsiteY5" fmla="*/ 8466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600" h="6883400">
                <a:moveTo>
                  <a:pt x="5427133" y="8466"/>
                </a:moveTo>
                <a:lnTo>
                  <a:pt x="4783666" y="2573866"/>
                </a:lnTo>
                <a:lnTo>
                  <a:pt x="7340600" y="6874933"/>
                </a:lnTo>
                <a:lnTo>
                  <a:pt x="0" y="6883400"/>
                </a:lnTo>
                <a:lnTo>
                  <a:pt x="8466" y="0"/>
                </a:lnTo>
                <a:lnTo>
                  <a:pt x="5427133" y="8466"/>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5369B0-A6FF-4B1C-A196-4EC22DD6FC5B}"/>
              </a:ext>
            </a:extLst>
          </p:cNvPr>
          <p:cNvSpPr>
            <a:spLocks noGrp="1"/>
          </p:cNvSpPr>
          <p:nvPr>
            <p:ph type="ctrTitle"/>
          </p:nvPr>
        </p:nvSpPr>
        <p:spPr>
          <a:xfrm>
            <a:off x="685800" y="1634067"/>
            <a:ext cx="4080932" cy="3310468"/>
          </a:xfrm>
        </p:spPr>
        <p:txBody>
          <a:bodyPr>
            <a:normAutofit/>
          </a:bodyPr>
          <a:lstStyle/>
          <a:p>
            <a:pPr algn="l"/>
            <a:r>
              <a:rPr lang="en-US" sz="5400" dirty="0">
                <a:solidFill>
                  <a:schemeClr val="bg1"/>
                </a:solidFill>
              </a:rPr>
              <a:t>Unmanned Aerial Systems</a:t>
            </a:r>
          </a:p>
        </p:txBody>
      </p:sp>
      <p:sp>
        <p:nvSpPr>
          <p:cNvPr id="3" name="Subtitle 2">
            <a:extLst>
              <a:ext uri="{FF2B5EF4-FFF2-40B4-BE49-F238E27FC236}">
                <a16:creationId xmlns:a16="http://schemas.microsoft.com/office/drawing/2014/main" id="{B81413B2-758C-4A34-A966-D13CD044A1DD}"/>
              </a:ext>
            </a:extLst>
          </p:cNvPr>
          <p:cNvSpPr>
            <a:spLocks noGrp="1"/>
          </p:cNvSpPr>
          <p:nvPr>
            <p:ph type="subTitle" idx="1"/>
          </p:nvPr>
        </p:nvSpPr>
        <p:spPr>
          <a:xfrm>
            <a:off x="685800" y="4944534"/>
            <a:ext cx="4080933" cy="939799"/>
          </a:xfrm>
        </p:spPr>
        <p:txBody>
          <a:bodyPr>
            <a:normAutofit/>
          </a:bodyPr>
          <a:lstStyle/>
          <a:p>
            <a:pPr algn="l"/>
            <a:r>
              <a:rPr lang="en-US" dirty="0">
                <a:solidFill>
                  <a:schemeClr val="bg1"/>
                </a:solidFill>
              </a:rPr>
              <a:t>(UAVs)</a:t>
            </a:r>
          </a:p>
        </p:txBody>
      </p:sp>
      <p:grpSp>
        <p:nvGrpSpPr>
          <p:cNvPr id="14" name="Group 13">
            <a:extLst>
              <a:ext uri="{FF2B5EF4-FFF2-40B4-BE49-F238E27FC236}">
                <a16:creationId xmlns:a16="http://schemas.microsoft.com/office/drawing/2014/main" id="{E9046BC8-D404-4E7D-9202-A07F3FDD38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64100" y="-4763"/>
            <a:ext cx="5014912" cy="6862763"/>
            <a:chOff x="2928938" y="-4763"/>
            <a:chExt cx="5014912" cy="6862763"/>
          </a:xfrm>
        </p:grpSpPr>
        <p:sp>
          <p:nvSpPr>
            <p:cNvPr id="15" name="Freeform 6">
              <a:extLst>
                <a:ext uri="{FF2B5EF4-FFF2-40B4-BE49-F238E27FC236}">
                  <a16:creationId xmlns:a16="http://schemas.microsoft.com/office/drawing/2014/main" id="{4C202215-4C35-450D-9F60-671C8F8DEB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6" name="Freeform 7">
              <a:extLst>
                <a:ext uri="{FF2B5EF4-FFF2-40B4-BE49-F238E27FC236}">
                  <a16:creationId xmlns:a16="http://schemas.microsoft.com/office/drawing/2014/main" id="{F1A5BA8A-AEB4-4BCB-B86C-3F6A8E229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7" name="Freeform 9">
              <a:extLst>
                <a:ext uri="{FF2B5EF4-FFF2-40B4-BE49-F238E27FC236}">
                  <a16:creationId xmlns:a16="http://schemas.microsoft.com/office/drawing/2014/main" id="{28AC2443-05F0-41CD-8D4A-63DE144F8B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8" name="Freeform 10">
              <a:extLst>
                <a:ext uri="{FF2B5EF4-FFF2-40B4-BE49-F238E27FC236}">
                  <a16:creationId xmlns:a16="http://schemas.microsoft.com/office/drawing/2014/main" id="{33E32F17-ED99-4969-B4D6-10A987D736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9" name="Freeform 11">
              <a:extLst>
                <a:ext uri="{FF2B5EF4-FFF2-40B4-BE49-F238E27FC236}">
                  <a16:creationId xmlns:a16="http://schemas.microsoft.com/office/drawing/2014/main" id="{5599A813-8424-4E53-95CA-85BF5470D6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0" name="Freeform 12">
              <a:extLst>
                <a:ext uri="{FF2B5EF4-FFF2-40B4-BE49-F238E27FC236}">
                  <a16:creationId xmlns:a16="http://schemas.microsoft.com/office/drawing/2014/main" id="{52431A4F-4662-480B-8AD3-394EACD7ED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Tree>
    <p:extLst>
      <p:ext uri="{BB962C8B-B14F-4D97-AF65-F5344CB8AC3E}">
        <p14:creationId xmlns:p14="http://schemas.microsoft.com/office/powerpoint/2010/main" val="2389800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C19F2-D01E-4FF7-BF35-FC9846720F98}"/>
              </a:ext>
            </a:extLst>
          </p:cNvPr>
          <p:cNvSpPr>
            <a:spLocks noGrp="1"/>
          </p:cNvSpPr>
          <p:nvPr>
            <p:ph type="title"/>
          </p:nvPr>
        </p:nvSpPr>
        <p:spPr>
          <a:xfrm>
            <a:off x="1463040" y="640080"/>
            <a:ext cx="10058400" cy="914400"/>
          </a:xfrm>
        </p:spPr>
        <p:txBody>
          <a:bodyPr/>
          <a:lstStyle/>
          <a:p>
            <a:pPr algn="l"/>
            <a:r>
              <a:rPr lang="en-US" dirty="0"/>
              <a:t>What are UASs?</a:t>
            </a:r>
          </a:p>
        </p:txBody>
      </p:sp>
      <p:sp>
        <p:nvSpPr>
          <p:cNvPr id="3" name="Text Placeholder 2">
            <a:extLst>
              <a:ext uri="{FF2B5EF4-FFF2-40B4-BE49-F238E27FC236}">
                <a16:creationId xmlns:a16="http://schemas.microsoft.com/office/drawing/2014/main" id="{3D0169EC-6A86-4016-B297-4F6CC7C3480C}"/>
              </a:ext>
            </a:extLst>
          </p:cNvPr>
          <p:cNvSpPr>
            <a:spLocks noGrp="1"/>
          </p:cNvSpPr>
          <p:nvPr>
            <p:ph type="body" sz="quarter" idx="13"/>
          </p:nvPr>
        </p:nvSpPr>
        <p:spPr>
          <a:xfrm>
            <a:off x="1463040" y="3291840"/>
            <a:ext cx="10058400" cy="914400"/>
          </a:xfrm>
        </p:spPr>
        <p:txBody>
          <a:bodyPr>
            <a:normAutofit/>
          </a:bodyPr>
          <a:lstStyle/>
          <a:p>
            <a:r>
              <a:rPr lang="en-US" sz="4000" dirty="0"/>
              <a:t>How can UASs be utilized in construction?</a:t>
            </a:r>
          </a:p>
        </p:txBody>
      </p:sp>
      <p:sp>
        <p:nvSpPr>
          <p:cNvPr id="4" name="Text Placeholder 3">
            <a:extLst>
              <a:ext uri="{FF2B5EF4-FFF2-40B4-BE49-F238E27FC236}">
                <a16:creationId xmlns:a16="http://schemas.microsoft.com/office/drawing/2014/main" id="{E8A2BB66-BBEE-45E6-858C-C6A4856A5B12}"/>
              </a:ext>
            </a:extLst>
          </p:cNvPr>
          <p:cNvSpPr>
            <a:spLocks noGrp="1"/>
          </p:cNvSpPr>
          <p:nvPr>
            <p:ph type="body" idx="1"/>
          </p:nvPr>
        </p:nvSpPr>
        <p:spPr>
          <a:xfrm>
            <a:off x="1463040" y="4343400"/>
            <a:ext cx="10018713" cy="1828800"/>
          </a:xfrm>
        </p:spPr>
        <p:txBody>
          <a:bodyPr/>
          <a:lstStyle/>
          <a:p>
            <a:r>
              <a:rPr lang="en-US" dirty="0"/>
              <a:t>UAVs conduct site surveys or track project progress in real-time by generating aerial photos, maps, and 3D images. This technology is also helpful for ensuring worksite safety and improving productivity.</a:t>
            </a:r>
          </a:p>
        </p:txBody>
      </p:sp>
      <p:sp>
        <p:nvSpPr>
          <p:cNvPr id="7" name="TextBox 6">
            <a:extLst>
              <a:ext uri="{FF2B5EF4-FFF2-40B4-BE49-F238E27FC236}">
                <a16:creationId xmlns:a16="http://schemas.microsoft.com/office/drawing/2014/main" id="{1010D5B2-DD50-4BA8-B6A2-DE60DEDDEC66}"/>
              </a:ext>
            </a:extLst>
          </p:cNvPr>
          <p:cNvSpPr txBox="1"/>
          <p:nvPr/>
        </p:nvSpPr>
        <p:spPr>
          <a:xfrm>
            <a:off x="1463040" y="1371600"/>
            <a:ext cx="10058400" cy="923330"/>
          </a:xfrm>
          <a:prstGeom prst="rect">
            <a:avLst/>
          </a:prstGeom>
          <a:noFill/>
        </p:spPr>
        <p:txBody>
          <a:bodyPr wrap="square" rtlCol="0">
            <a:spAutoFit/>
          </a:bodyPr>
          <a:lstStyle/>
          <a:p>
            <a:r>
              <a:rPr lang="en-US" dirty="0"/>
              <a:t>Unmanned aerial systems or  (UAV) is an aircraft that can be piloted through a remote device or onboard computer. These vehicles can be automated using predetermined flight paths, or they can be controlled manually using a mobile device or remote control.</a:t>
            </a:r>
          </a:p>
        </p:txBody>
      </p:sp>
    </p:spTree>
    <p:extLst>
      <p:ext uri="{BB962C8B-B14F-4D97-AF65-F5344CB8AC3E}">
        <p14:creationId xmlns:p14="http://schemas.microsoft.com/office/powerpoint/2010/main" val="1272832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C19F2-D01E-4FF7-BF35-FC9846720F98}"/>
              </a:ext>
            </a:extLst>
          </p:cNvPr>
          <p:cNvSpPr>
            <a:spLocks noGrp="1"/>
          </p:cNvSpPr>
          <p:nvPr>
            <p:ph type="title"/>
          </p:nvPr>
        </p:nvSpPr>
        <p:spPr>
          <a:xfrm>
            <a:off x="1463040" y="640080"/>
            <a:ext cx="10058400" cy="914400"/>
          </a:xfrm>
        </p:spPr>
        <p:txBody>
          <a:bodyPr/>
          <a:lstStyle/>
          <a:p>
            <a:pPr algn="l"/>
            <a:r>
              <a:rPr lang="en-US" dirty="0"/>
              <a:t>UASs utilization in Surveying</a:t>
            </a:r>
          </a:p>
        </p:txBody>
      </p:sp>
      <p:sp>
        <p:nvSpPr>
          <p:cNvPr id="8" name="TextBox 7">
            <a:extLst>
              <a:ext uri="{FF2B5EF4-FFF2-40B4-BE49-F238E27FC236}">
                <a16:creationId xmlns:a16="http://schemas.microsoft.com/office/drawing/2014/main" id="{95855A14-4159-455D-AB52-4B2DD1B42AB6}"/>
              </a:ext>
            </a:extLst>
          </p:cNvPr>
          <p:cNvSpPr txBox="1"/>
          <p:nvPr/>
        </p:nvSpPr>
        <p:spPr>
          <a:xfrm>
            <a:off x="1463040" y="1371600"/>
            <a:ext cx="10058400"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t>You can predict that procurement of this job will require you to have many surveyors with their instruments( transition, total station,..etc) which consumes hours of hard working. </a:t>
            </a:r>
          </a:p>
          <a:p>
            <a:pPr marL="342900" indent="-342900">
              <a:buFont typeface="Arial" panose="020B0604020202020204" pitchFamily="34" charset="0"/>
              <a:buChar char="•"/>
            </a:pPr>
            <a:r>
              <a:rPr lang="en-US" sz="2400" dirty="0"/>
              <a:t>With UAVs technology, each project can be divided into strips ( based on accuracy). These strips are scanned to get information like height, length and type of object in order to produce accurate surveys and contour maps based on high-resolution point cloud data collected from on high.</a:t>
            </a:r>
          </a:p>
          <a:p>
            <a:pPr marL="342900" indent="-342900">
              <a:buFont typeface="Arial" panose="020B0604020202020204" pitchFamily="34" charset="0"/>
              <a:buChar char="•"/>
            </a:pPr>
            <a:r>
              <a:rPr lang="en-US" sz="2400" dirty="0"/>
              <a:t>UASs are connected to GPS, so the you can set your path start/end points and any points in the field accurately to the global coordination. That’s how you can eliminate the error due to the difference between the local coordination and the global coordination. </a:t>
            </a:r>
          </a:p>
        </p:txBody>
      </p:sp>
    </p:spTree>
    <p:extLst>
      <p:ext uri="{BB962C8B-B14F-4D97-AF65-F5344CB8AC3E}">
        <p14:creationId xmlns:p14="http://schemas.microsoft.com/office/powerpoint/2010/main" val="2646775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C19F2-D01E-4FF7-BF35-FC9846720F98}"/>
              </a:ext>
            </a:extLst>
          </p:cNvPr>
          <p:cNvSpPr>
            <a:spLocks noGrp="1"/>
          </p:cNvSpPr>
          <p:nvPr>
            <p:ph type="title"/>
          </p:nvPr>
        </p:nvSpPr>
        <p:spPr>
          <a:xfrm>
            <a:off x="1463040" y="640080"/>
            <a:ext cx="10058400" cy="914400"/>
          </a:xfrm>
        </p:spPr>
        <p:txBody>
          <a:bodyPr>
            <a:normAutofit/>
          </a:bodyPr>
          <a:lstStyle/>
          <a:p>
            <a:pPr algn="l"/>
            <a:r>
              <a:rPr lang="en-US" dirty="0"/>
              <a:t>How UASs improve safety</a:t>
            </a:r>
          </a:p>
        </p:txBody>
      </p:sp>
      <p:sp>
        <p:nvSpPr>
          <p:cNvPr id="4" name="Text Placeholder 3">
            <a:extLst>
              <a:ext uri="{FF2B5EF4-FFF2-40B4-BE49-F238E27FC236}">
                <a16:creationId xmlns:a16="http://schemas.microsoft.com/office/drawing/2014/main" id="{E8A2BB66-BBEE-45E6-858C-C6A4856A5B12}"/>
              </a:ext>
            </a:extLst>
          </p:cNvPr>
          <p:cNvSpPr>
            <a:spLocks noGrp="1"/>
          </p:cNvSpPr>
          <p:nvPr>
            <p:ph type="body" idx="1"/>
          </p:nvPr>
        </p:nvSpPr>
        <p:spPr>
          <a:xfrm>
            <a:off x="1463040" y="1690255"/>
            <a:ext cx="10018713" cy="4481945"/>
          </a:xfrm>
        </p:spPr>
        <p:txBody>
          <a:bodyPr>
            <a:normAutofit fontScale="85000" lnSpcReduction="10000"/>
          </a:bodyPr>
          <a:lstStyle/>
          <a:p>
            <a:pPr marL="457200" indent="-457200">
              <a:buFont typeface="Arial" panose="020B0604020202020204" pitchFamily="34" charset="0"/>
              <a:buChar char="•"/>
            </a:pPr>
            <a:r>
              <a:rPr lang="en-US" sz="2800" dirty="0">
                <a:ln w="3175" cmpd="sng">
                  <a:noFill/>
                </a:ln>
              </a:rPr>
              <a:t>UAVs are now being used for health and safety inspections, progress reporting and most-prominently in site surveying; capturing accurate data on large areas of land in just a few minutes and accessing potentially hazardous zones with ease, keeping surveyors themselves safe.</a:t>
            </a:r>
          </a:p>
          <a:p>
            <a:pPr marL="457200" indent="-457200">
              <a:buFont typeface="Arial" panose="020B0604020202020204" pitchFamily="34" charset="0"/>
              <a:buChar char="•"/>
            </a:pPr>
            <a:r>
              <a:rPr lang="en-US" sz="2800" dirty="0">
                <a:ln w="3175" cmpd="sng">
                  <a:noFill/>
                </a:ln>
              </a:rPr>
              <a:t>Since construction site are a place where many equipment are operating and many laborers are working at the same time. The process of coordinating all of these variables is very complicated. </a:t>
            </a:r>
          </a:p>
          <a:p>
            <a:pPr marL="457200" indent="-457200">
              <a:buFont typeface="Arial" panose="020B0604020202020204" pitchFamily="34" charset="0"/>
              <a:buChar char="•"/>
            </a:pPr>
            <a:r>
              <a:rPr lang="en-US" sz="2800" dirty="0">
                <a:ln w="3175" cmpd="sng">
                  <a:noFill/>
                </a:ln>
              </a:rPr>
              <a:t>Drones minimize the stress of managing all of these variables and cut off the time of pre-scripted talk in the site cabin or a pre-recorded video. Using a drone to fly over the site can show new site operatives health and safety risks in real-time, enabling site managers to demonstrate moving vehicles, moving cranes, active excavation areas and so on.</a:t>
            </a:r>
          </a:p>
          <a:p>
            <a:endParaRPr lang="en-US" dirty="0"/>
          </a:p>
        </p:txBody>
      </p:sp>
    </p:spTree>
    <p:extLst>
      <p:ext uri="{BB962C8B-B14F-4D97-AF65-F5344CB8AC3E}">
        <p14:creationId xmlns:p14="http://schemas.microsoft.com/office/powerpoint/2010/main" val="2856332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C19F2-D01E-4FF7-BF35-FC9846720F98}"/>
              </a:ext>
            </a:extLst>
          </p:cNvPr>
          <p:cNvSpPr>
            <a:spLocks noGrp="1"/>
          </p:cNvSpPr>
          <p:nvPr>
            <p:ph type="title"/>
          </p:nvPr>
        </p:nvSpPr>
        <p:spPr>
          <a:xfrm>
            <a:off x="1463040" y="640080"/>
            <a:ext cx="10058400" cy="914400"/>
          </a:xfrm>
        </p:spPr>
        <p:txBody>
          <a:bodyPr>
            <a:normAutofit fontScale="90000"/>
          </a:bodyPr>
          <a:lstStyle/>
          <a:p>
            <a:pPr algn="l"/>
            <a:r>
              <a:rPr lang="en-US" dirty="0"/>
              <a:t>UAVs utilization in work optimization and project progress reports.</a:t>
            </a:r>
          </a:p>
        </p:txBody>
      </p:sp>
      <p:sp>
        <p:nvSpPr>
          <p:cNvPr id="3" name="Text Placeholder 2">
            <a:extLst>
              <a:ext uri="{FF2B5EF4-FFF2-40B4-BE49-F238E27FC236}">
                <a16:creationId xmlns:a16="http://schemas.microsoft.com/office/drawing/2014/main" id="{3D0169EC-6A86-4016-B297-4F6CC7C3480C}"/>
              </a:ext>
            </a:extLst>
          </p:cNvPr>
          <p:cNvSpPr>
            <a:spLocks noGrp="1"/>
          </p:cNvSpPr>
          <p:nvPr>
            <p:ph type="body" sz="quarter" idx="13"/>
          </p:nvPr>
        </p:nvSpPr>
        <p:spPr>
          <a:xfrm>
            <a:off x="1463040" y="1676399"/>
            <a:ext cx="10058400" cy="4541521"/>
          </a:xfrm>
        </p:spPr>
        <p:txBody>
          <a:bodyPr>
            <a:normAutofit/>
          </a:bodyPr>
          <a:lstStyle/>
          <a:p>
            <a:pPr marL="457200" indent="-457200">
              <a:buFont typeface="Arial" panose="020B0604020202020204" pitchFamily="34" charset="0"/>
              <a:buChar char="•"/>
            </a:pPr>
            <a:r>
              <a:rPr lang="en-US" dirty="0"/>
              <a:t>While there has been much publicity about the potential for drones to carry out deliveries.</a:t>
            </a:r>
          </a:p>
          <a:p>
            <a:pPr marL="457200" indent="-457200">
              <a:buFont typeface="Arial" panose="020B0604020202020204" pitchFamily="34" charset="0"/>
              <a:buChar char="•"/>
            </a:pPr>
            <a:r>
              <a:rPr lang="en-US" dirty="0"/>
              <a:t> It is the construction industry that is predicted to be the biggest user of commercial drones in the coming years. For example: drones can be use to carry small supplies within the project such as: packs of nails, personal protective equipment (PPE)…etc. </a:t>
            </a:r>
          </a:p>
          <a:p>
            <a:endParaRPr lang="en-US" dirty="0"/>
          </a:p>
          <a:p>
            <a:endParaRPr lang="en-US" dirty="0"/>
          </a:p>
          <a:p>
            <a:endParaRPr lang="en-US" dirty="0"/>
          </a:p>
        </p:txBody>
      </p:sp>
    </p:spTree>
    <p:extLst>
      <p:ext uri="{BB962C8B-B14F-4D97-AF65-F5344CB8AC3E}">
        <p14:creationId xmlns:p14="http://schemas.microsoft.com/office/powerpoint/2010/main" val="593860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C19F2-D01E-4FF7-BF35-FC9846720F98}"/>
              </a:ext>
            </a:extLst>
          </p:cNvPr>
          <p:cNvSpPr>
            <a:spLocks noGrp="1"/>
          </p:cNvSpPr>
          <p:nvPr>
            <p:ph type="title"/>
          </p:nvPr>
        </p:nvSpPr>
        <p:spPr>
          <a:xfrm>
            <a:off x="1463040" y="640080"/>
            <a:ext cx="10058400" cy="914400"/>
          </a:xfrm>
        </p:spPr>
        <p:txBody>
          <a:bodyPr/>
          <a:lstStyle/>
          <a:p>
            <a:pPr algn="l"/>
            <a:r>
              <a:rPr lang="en-US" dirty="0"/>
              <a:t>Difficulties that face UAVs technology</a:t>
            </a:r>
          </a:p>
        </p:txBody>
      </p:sp>
      <p:sp>
        <p:nvSpPr>
          <p:cNvPr id="3" name="Text Placeholder 2">
            <a:extLst>
              <a:ext uri="{FF2B5EF4-FFF2-40B4-BE49-F238E27FC236}">
                <a16:creationId xmlns:a16="http://schemas.microsoft.com/office/drawing/2014/main" id="{3D0169EC-6A86-4016-B297-4F6CC7C3480C}"/>
              </a:ext>
            </a:extLst>
          </p:cNvPr>
          <p:cNvSpPr>
            <a:spLocks noGrp="1"/>
          </p:cNvSpPr>
          <p:nvPr>
            <p:ph type="body" sz="quarter" idx="13"/>
          </p:nvPr>
        </p:nvSpPr>
        <p:spPr>
          <a:xfrm>
            <a:off x="1463040" y="1691640"/>
            <a:ext cx="10058400" cy="3968931"/>
          </a:xfrm>
        </p:spPr>
        <p:txBody>
          <a:bodyPr>
            <a:normAutofit lnSpcReduction="10000"/>
          </a:bodyPr>
          <a:lstStyle/>
          <a:p>
            <a:pPr marL="0" indent="0"/>
            <a:r>
              <a:rPr lang="en-US" dirty="0"/>
              <a:t>Using UAVs techniques mean saving time, man power, eliminating human error, inspection of high hazardous area and collecting more information at once. However, the construction industry lacks of good software platforms and tools that can process such images rapidly and simplify the analytical activity. UAVs-image processing software programs are already simplifying image usability, and vertical-specific software platforms are now adopting the use of such UAV image processing to simplify workflows for solar field professionals. The next two to five years will bring more sophistication to the use of UAVs imagery in construction.</a:t>
            </a:r>
          </a:p>
        </p:txBody>
      </p:sp>
    </p:spTree>
    <p:extLst>
      <p:ext uri="{BB962C8B-B14F-4D97-AF65-F5344CB8AC3E}">
        <p14:creationId xmlns:p14="http://schemas.microsoft.com/office/powerpoint/2010/main" val="27095220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5168</TotalTime>
  <Words>518</Words>
  <Application>Microsoft Office PowerPoint</Application>
  <PresentationFormat>Widescreen</PresentationFormat>
  <Paragraphs>20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Parallax</vt:lpstr>
      <vt:lpstr>Unmanned Aerial Systems</vt:lpstr>
      <vt:lpstr>What are UASs?</vt:lpstr>
      <vt:lpstr>UASs utilization in Surveying</vt:lpstr>
      <vt:lpstr>How UASs improve safety</vt:lpstr>
      <vt:lpstr>UAVs utilization in work optimization and project progress reports.</vt:lpstr>
      <vt:lpstr>Difficulties that face UAVs technology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Unmanned aerial vehicles</dc:title>
  <dc:creator>1242736</dc:creator>
  <cp:lastModifiedBy>nyoike31@gmail.com</cp:lastModifiedBy>
  <cp:revision>29</cp:revision>
  <dcterms:created xsi:type="dcterms:W3CDTF">2018-08-26T23:37:23Z</dcterms:created>
  <dcterms:modified xsi:type="dcterms:W3CDTF">2020-09-28T17:29:06Z</dcterms:modified>
</cp:coreProperties>
</file>